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58" r:id="rId4"/>
    <p:sldId id="277" r:id="rId5"/>
    <p:sldId id="260" r:id="rId6"/>
    <p:sldId id="261" r:id="rId7"/>
    <p:sldId id="262" r:id="rId8"/>
    <p:sldId id="266" r:id="rId9"/>
    <p:sldId id="263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C3F73-E18B-4BBD-B883-2FBD23F5AB7B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8B94A-963C-41B3-BC98-E8EE5B73DB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22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ce42249c8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ce42249c8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cf4c8048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cf4c8048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ce42249c8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ce42249c8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cf4c805b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cf4c805b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cf4c805b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cf4c805b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c2bd4f3c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c2bd4f3c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c4d7a70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c4d7a70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d1140526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d1140526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reporting reporting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4d7a704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c4d7a704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c4d7a704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c4d7a704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reporting reporting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252b874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252b874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e4224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ce4224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ce42249c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ce42249c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11F4-5125-4082-AEF0-07FC2CC07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E6652-DD48-4407-9964-8BB744AE7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B6CC6-F783-41A5-901E-7FFCB97EB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08411-EF9E-4917-BE8B-3F7D285E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8595-8496-4DF7-8BC5-291F71F2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20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3206-2C0A-4DD6-83E3-31300DBF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93A5D-DD56-45FD-8423-72CA3537A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7E90D-A7DB-4CEE-A0D3-2188B5B5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1653F-795D-46DA-9A4D-6E3F7EE0D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93BB4-799D-4DB4-AFAA-D9F26C5B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67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1B648-4A60-449A-B58A-4B7445179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7CF16-7870-4FE3-86FA-A8BC9D3E4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1C045-10A8-4C16-AECC-513645B6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B1D5D-2B79-4255-BE13-D8AE428F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762D6-2A31-4ED3-ACD7-BDA66C64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328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2502-630A-4F8D-92F2-CCE84882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31E71-67DE-442B-8E55-05A41B60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0AF04-D104-45BE-A476-27CF00DB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7F68C-ED4D-4B52-8EF0-F9D95046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B2469-C73E-4584-9702-4DE13B30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24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E582-03C6-438A-8DF6-F812D55F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7DC0C-6909-4E2E-AFAA-6FBDED053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65940-A457-452C-B64F-07BE520A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C19D-E398-416A-8547-46DB35E0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E7162-86B9-49C5-8109-CB355ED7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77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2B8-4A29-48F6-AAF2-9F3EA071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4E05-70A8-42D4-A095-EF026C256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680F1-1E58-4AA1-B385-089173DCC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A4815-4C12-43D5-B8A1-01E7D750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E5B04-7A8F-4B22-B7B5-48C54E44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481D8-8944-4108-B0CD-A1BB57F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00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047E-97E2-430D-88B3-D42587724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ABA37-F4F6-46EF-B296-E376DB9CB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68F99-874A-42F2-BEE4-9CE57FDD9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6AD0E-E6B4-4246-B609-063A472379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288EC-B95F-4390-B83E-9C21CDEAB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66776-D716-4D07-91E5-9034DE5B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8ED78-099E-4A66-8C76-E28103C38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A7343-FA00-4BBC-B260-A42F279C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46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A74B-279B-4E41-9657-BA9985B2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867E3-1AAE-4EF5-8D86-A9F4FA17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E4AF4-DDF6-4230-9F17-3B7E754F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03862-1E74-4126-A51D-837D202B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69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5A7FC1-94BB-465B-8629-561E611C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23575-4774-4F4F-AF1B-89F5C1C3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3BE77-0B4B-4834-86E1-E7FA1E82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EA82-CD0A-4BF8-8B03-DCAE4139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BD52D-B1FD-47D7-B0E5-9EECA889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BF07-6085-4DD4-94D0-F09A92E5B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2D99-BDD8-487E-B24B-1DCF563E8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63E5A-59B6-4303-B6BA-589C7622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6614E-F891-4F5E-B1F0-63098384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5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CD37-327D-49CC-B5E9-CBA6B53E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D85553-A2BF-4291-8B5D-CCD7D2F6E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F778E-5629-4010-832F-F0D8C2FD3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6E569-034F-41C8-BB6B-293207C3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819B2-A039-41F9-8790-947076B8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E5C46-6D1F-4997-B259-CCB96961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07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64B42-E6C3-4D85-B140-01F30CEA4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ED729-A308-4306-8101-7CAA1478E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5319E-5073-4717-A93C-362CC7AC3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348BA-8D7F-4196-81B9-ACF6903A89E5}" type="datetimeFigureOut">
              <a:rPr lang="en-GB" smtClean="0"/>
              <a:t>18/01/2021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56CF9-8976-4850-9FA2-C95F00174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C92F1-9A00-4037-B78F-B80DAFFE3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26B83-0A16-4030-8C77-007E241390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15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96867" y="2507919"/>
            <a:ext cx="9515600" cy="13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 Schedule III</a:t>
            </a:r>
            <a:endParaRPr dirty="0"/>
          </a:p>
          <a:p>
            <a:pPr>
              <a:spcBef>
                <a:spcPts val="0"/>
              </a:spcBef>
            </a:pPr>
            <a:r>
              <a:rPr lang="en" sz="5600" dirty="0"/>
              <a:t>Of Companies Act-2013</a:t>
            </a:r>
            <a:r>
              <a:rPr lang="en" dirty="0"/>
              <a:t>	</a:t>
            </a:r>
            <a:endParaRPr dirty="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3868" y="1685134"/>
            <a:ext cx="3296433" cy="24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120400" y="69466"/>
            <a:ext cx="11951200" cy="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sz="4000" b="1" dirty="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&amp; NON CURRENT CLASSIFICATION</a:t>
            </a: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asset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shall be classified as current when it satisfies any of the following criteria:—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it is expected to be realized in, or is intended for sale or consumption in, the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company’s normal operating cycle;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it is held primarily for the purpose of being traded;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it is expected to be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realised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within twelve months after the reporting date; or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it is cash or cash equivalent unless it is restricted from being exchanged or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used to settle a liability for at least twelve months after the reporting date.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All other assets shall be classified as non-current.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609585" indent="-397923">
              <a:buSzPts val="1100"/>
              <a:buChar char="●"/>
            </a:pPr>
            <a:endParaRPr sz="1467" dirty="0"/>
          </a:p>
          <a:p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Profit and loss account</a:t>
            </a:r>
            <a:endParaRPr lang="en-IN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Box 1"/>
          <p:cNvSpPr txBox="1"/>
          <p:nvPr/>
        </p:nvSpPr>
        <p:spPr>
          <a:xfrm>
            <a:off x="1710435" y="1143559"/>
            <a:ext cx="8802209" cy="507831"/>
          </a:xfrm>
          <a:prstGeom prst="rect">
            <a:avLst/>
          </a:prstGeom>
          <a:noFill/>
          <a:scene3d>
            <a:camera prst="perspectiveBelow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n-IN" sz="27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IN" sz="2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STATEMENT OF PROFIT AND LOSS</a:t>
            </a:r>
          </a:p>
        </p:txBody>
      </p:sp>
      <p:sp>
        <p:nvSpPr>
          <p:cNvPr id="1048612" name="TextBox 3"/>
          <p:cNvSpPr txBox="1"/>
          <p:nvPr/>
        </p:nvSpPr>
        <p:spPr>
          <a:xfrm>
            <a:off x="2185391" y="2654009"/>
            <a:ext cx="7088817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INCOME - EXPENSE</a:t>
            </a:r>
            <a:r>
              <a:rPr lang="en-IN" sz="2400" dirty="0"/>
              <a:t> = (+)      </a:t>
            </a:r>
            <a:r>
              <a:rPr lang="en-IN" sz="2400" b="1" dirty="0">
                <a:solidFill>
                  <a:srgbClr val="00B050"/>
                </a:solidFill>
              </a:rPr>
              <a:t>PROFIT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INCOME - EXPENSE</a:t>
            </a:r>
            <a:r>
              <a:rPr lang="en-IN" sz="2400" dirty="0"/>
              <a:t> = (-)      </a:t>
            </a:r>
            <a:r>
              <a:rPr lang="en-IN" sz="2400" b="1" dirty="0">
                <a:solidFill>
                  <a:srgbClr val="00B050"/>
                </a:solidFill>
              </a:rPr>
              <a:t>LOSS</a:t>
            </a:r>
          </a:p>
        </p:txBody>
      </p:sp>
      <p:sp>
        <p:nvSpPr>
          <p:cNvPr id="1048613" name="Arrow: Right 4"/>
          <p:cNvSpPr/>
          <p:nvPr/>
        </p:nvSpPr>
        <p:spPr>
          <a:xfrm>
            <a:off x="6793638" y="3551821"/>
            <a:ext cx="146483" cy="137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1048614" name="Arrow: Right 5"/>
          <p:cNvSpPr/>
          <p:nvPr/>
        </p:nvSpPr>
        <p:spPr>
          <a:xfrm>
            <a:off x="6735228" y="2838643"/>
            <a:ext cx="146483" cy="137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t="4807" r="803"/>
          <a:stretch/>
        </p:blipFill>
        <p:spPr>
          <a:xfrm>
            <a:off x="17667" y="498834"/>
            <a:ext cx="12191999" cy="6359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2817833" y="0"/>
            <a:ext cx="62700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 b="1">
                <a:latin typeface="Open Sans"/>
                <a:ea typeface="Open Sans"/>
                <a:cs typeface="Open Sans"/>
                <a:sym typeface="Open Sans"/>
              </a:rPr>
              <a:t>FORMAT OF PROFIT AND LOSS A/C</a:t>
            </a:r>
            <a:endParaRPr sz="2667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/>
        </p:nvSpPr>
        <p:spPr>
          <a:xfrm>
            <a:off x="0" y="0"/>
            <a:ext cx="11944400" cy="1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4000" b="1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INSTRUCTIONS FOR PREPARATION OF PROFIT AND LOSS</a:t>
            </a:r>
            <a:endParaRPr sz="4000" b="1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1129367" y="1384633"/>
            <a:ext cx="6145600" cy="3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/>
              <a:t>A company other than a Finance company revenue from operations shall disclose separately in the notes revenue from —</a:t>
            </a:r>
            <a:endParaRPr sz="2133"/>
          </a:p>
          <a:p>
            <a:pPr>
              <a:lnSpc>
                <a:spcPct val="115000"/>
              </a:lnSpc>
            </a:pPr>
            <a:r>
              <a:rPr lang="en" sz="2133"/>
              <a:t>(</a:t>
            </a:r>
            <a:r>
              <a:rPr lang="en" sz="2133" i="1"/>
              <a:t>a</a:t>
            </a:r>
            <a:r>
              <a:rPr lang="en" sz="2133"/>
              <a:t>) Sale of products                             	</a:t>
            </a:r>
            <a:endParaRPr sz="2133"/>
          </a:p>
          <a:p>
            <a:pPr>
              <a:lnSpc>
                <a:spcPct val="115000"/>
              </a:lnSpc>
            </a:pPr>
            <a:r>
              <a:rPr lang="en" sz="2133"/>
              <a:t>(</a:t>
            </a:r>
            <a:r>
              <a:rPr lang="en" sz="2133" i="1"/>
              <a:t>b</a:t>
            </a:r>
            <a:r>
              <a:rPr lang="en" sz="2133"/>
              <a:t>) Sale of services                               	</a:t>
            </a:r>
            <a:endParaRPr sz="2133"/>
          </a:p>
          <a:p>
            <a:pPr>
              <a:lnSpc>
                <a:spcPct val="115000"/>
              </a:lnSpc>
            </a:pPr>
            <a:r>
              <a:rPr lang="en" sz="2133"/>
              <a:t>(</a:t>
            </a:r>
            <a:r>
              <a:rPr lang="en" sz="2133" i="1"/>
              <a:t>c</a:t>
            </a:r>
            <a:r>
              <a:rPr lang="en" sz="2133"/>
              <a:t>) Other operating revenues             	</a:t>
            </a:r>
            <a:endParaRPr sz="2133"/>
          </a:p>
          <a:p>
            <a:pPr>
              <a:lnSpc>
                <a:spcPct val="115000"/>
              </a:lnSpc>
            </a:pPr>
            <a:r>
              <a:rPr lang="en" sz="2133"/>
              <a:t>(</a:t>
            </a:r>
            <a:r>
              <a:rPr lang="en" sz="2133" i="1"/>
              <a:t>d</a:t>
            </a:r>
            <a:r>
              <a:rPr lang="en" sz="2133"/>
              <a:t>) Excise duty                                         </a:t>
            </a:r>
            <a:endParaRPr sz="2133"/>
          </a:p>
        </p:txBody>
      </p:sp>
      <p:sp>
        <p:nvSpPr>
          <p:cNvPr id="189" name="Google Shape;189;p25"/>
          <p:cNvSpPr txBox="1"/>
          <p:nvPr/>
        </p:nvSpPr>
        <p:spPr>
          <a:xfrm>
            <a:off x="583400" y="1384633"/>
            <a:ext cx="11025200" cy="3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 b="1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3333" b="1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7468733" y="142900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/>
              <a:t>A Finance company, revenue from operations shall include revenue from—</a:t>
            </a:r>
            <a:endParaRPr sz="2133"/>
          </a:p>
          <a:p>
            <a:pPr>
              <a:lnSpc>
                <a:spcPct val="115000"/>
              </a:lnSpc>
            </a:pPr>
            <a:r>
              <a:rPr lang="en" sz="2133"/>
              <a:t>(</a:t>
            </a:r>
            <a:r>
              <a:rPr lang="en" sz="2133" i="1"/>
              <a:t>a</a:t>
            </a:r>
            <a:r>
              <a:rPr lang="en" sz="2133"/>
              <a:t>) Interest                                               </a:t>
            </a:r>
            <a:endParaRPr sz="2133"/>
          </a:p>
          <a:p>
            <a:pPr>
              <a:lnSpc>
                <a:spcPct val="115000"/>
              </a:lnSpc>
            </a:pPr>
            <a:r>
              <a:rPr lang="en" sz="2133" i="1"/>
              <a:t>(b</a:t>
            </a:r>
            <a:r>
              <a:rPr lang="en" sz="2133"/>
              <a:t>) Other financial services.                     </a:t>
            </a:r>
            <a:endParaRPr sz="2133"/>
          </a:p>
        </p:txBody>
      </p:sp>
      <p:sp>
        <p:nvSpPr>
          <p:cNvPr id="191" name="Google Shape;191;p25"/>
          <p:cNvSpPr txBox="1"/>
          <p:nvPr/>
        </p:nvSpPr>
        <p:spPr>
          <a:xfrm>
            <a:off x="1180467" y="4667433"/>
            <a:ext cx="5753600" cy="15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/>
              <a:t>Revenue under each of the above heads shall be disclosed separately by way of notes to accounts to the extent applicable.</a:t>
            </a:r>
            <a:endParaRPr sz="2133"/>
          </a:p>
        </p:txBody>
      </p:sp>
      <p:sp>
        <p:nvSpPr>
          <p:cNvPr id="192" name="Google Shape;192;p25"/>
          <p:cNvSpPr txBox="1"/>
          <p:nvPr/>
        </p:nvSpPr>
        <p:spPr>
          <a:xfrm>
            <a:off x="544067" y="4667433"/>
            <a:ext cx="636400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 b="1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933" b="1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234" y="3739733"/>
            <a:ext cx="4661133" cy="280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/>
        </p:nvSpPr>
        <p:spPr>
          <a:xfrm>
            <a:off x="289567" y="152700"/>
            <a:ext cx="10687600" cy="4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133" b="1">
                <a:solidFill>
                  <a:srgbClr val="333F50"/>
                </a:solidFill>
              </a:rPr>
              <a:t>       </a:t>
            </a:r>
            <a:r>
              <a:rPr lang="en" sz="3200" b="1">
                <a:solidFill>
                  <a:srgbClr val="333F50"/>
                </a:solidFill>
              </a:rPr>
              <a:t> </a:t>
            </a:r>
            <a:r>
              <a:rPr lang="en" sz="4000" b="1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Finance</a:t>
            </a:r>
            <a:r>
              <a:rPr lang="en" sz="3200" b="1">
                <a:solidFill>
                  <a:srgbClr val="333F50"/>
                </a:solidFill>
              </a:rPr>
              <a:t> </a:t>
            </a:r>
            <a:r>
              <a:rPr lang="en" sz="4000" b="1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</a:t>
            </a:r>
            <a:endParaRPr sz="3200" b="1">
              <a:solidFill>
                <a:srgbClr val="333F50"/>
              </a:solidFill>
            </a:endParaRPr>
          </a:p>
          <a:p>
            <a:pPr>
              <a:lnSpc>
                <a:spcPct val="115000"/>
              </a:lnSpc>
            </a:pPr>
            <a:r>
              <a:rPr lang="en" sz="2533"/>
              <a:t>           	</a:t>
            </a:r>
            <a:r>
              <a:rPr lang="en" sz="2267"/>
              <a:t>Finance costs shall be classified as:</a:t>
            </a:r>
            <a:endParaRPr sz="2267"/>
          </a:p>
          <a:p>
            <a:pPr>
              <a:lnSpc>
                <a:spcPct val="115000"/>
              </a:lnSpc>
            </a:pPr>
            <a:r>
              <a:rPr lang="en" sz="2267"/>
              <a:t>          	</a:t>
            </a:r>
            <a:r>
              <a:rPr lang="en" sz="2000"/>
              <a:t>(a) Interest expense;</a:t>
            </a:r>
            <a:endParaRPr sz="2000"/>
          </a:p>
          <a:p>
            <a:pPr>
              <a:lnSpc>
                <a:spcPct val="115000"/>
              </a:lnSpc>
            </a:pPr>
            <a:r>
              <a:rPr lang="en" sz="2000"/>
              <a:t>          	(b) Other borrowing costs ;</a:t>
            </a:r>
            <a:endParaRPr sz="2000"/>
          </a:p>
          <a:p>
            <a:pPr>
              <a:lnSpc>
                <a:spcPct val="115000"/>
              </a:lnSpc>
            </a:pPr>
            <a:r>
              <a:rPr lang="en" sz="2000"/>
              <a:t>          	(c) Applicable net gain/loss (on foreign currency transactions</a:t>
            </a:r>
            <a:endParaRPr sz="2000"/>
          </a:p>
          <a:p>
            <a:pPr>
              <a:lnSpc>
                <a:spcPct val="115000"/>
              </a:lnSpc>
            </a:pPr>
            <a:r>
              <a:rPr lang="en" sz="2000"/>
              <a:t>                	and translation.)</a:t>
            </a:r>
            <a:endParaRPr sz="2000"/>
          </a:p>
        </p:txBody>
      </p:sp>
      <p:sp>
        <p:nvSpPr>
          <p:cNvPr id="199" name="Google Shape;199;p26"/>
          <p:cNvSpPr txBox="1"/>
          <p:nvPr/>
        </p:nvSpPr>
        <p:spPr>
          <a:xfrm>
            <a:off x="518633" y="290400"/>
            <a:ext cx="4836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518633" y="152700"/>
            <a:ext cx="9416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000" b="1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4133" b="1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4133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591200" y="3191367"/>
            <a:ext cx="11600800" cy="30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000" b="1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4133" b="1">
                <a:solidFill>
                  <a:srgbClr val="333F50"/>
                </a:solidFill>
              </a:rPr>
              <a:t>.   </a:t>
            </a:r>
            <a:r>
              <a:rPr lang="en" sz="4000" b="1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</a:t>
            </a:r>
            <a:r>
              <a:rPr lang="en" sz="3200" b="1">
                <a:solidFill>
                  <a:srgbClr val="333F50"/>
                </a:solidFill>
              </a:rPr>
              <a:t> </a:t>
            </a:r>
            <a:r>
              <a:rPr lang="en" sz="4000" b="1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income</a:t>
            </a:r>
            <a:endParaRPr sz="3200" b="1">
              <a:solidFill>
                <a:srgbClr val="333F50"/>
              </a:solidFill>
            </a:endParaRPr>
          </a:p>
          <a:p>
            <a:pPr>
              <a:lnSpc>
                <a:spcPct val="115000"/>
              </a:lnSpc>
            </a:pPr>
            <a:r>
              <a:rPr lang="en" sz="1200"/>
              <a:t>                         </a:t>
            </a:r>
            <a:r>
              <a:rPr lang="en" sz="2267"/>
              <a:t> Other income shall be classified as:</a:t>
            </a:r>
            <a:endParaRPr sz="2267"/>
          </a:p>
          <a:p>
            <a:pPr>
              <a:lnSpc>
                <a:spcPct val="115000"/>
              </a:lnSpc>
            </a:pPr>
            <a:r>
              <a:rPr lang="en" sz="1200"/>
              <a:t>               	</a:t>
            </a:r>
            <a:r>
              <a:rPr lang="en" sz="2000"/>
              <a:t>(a) Interest Income (in case of a company other than</a:t>
            </a:r>
            <a:endParaRPr sz="2000"/>
          </a:p>
          <a:p>
            <a:pPr>
              <a:lnSpc>
                <a:spcPct val="115000"/>
              </a:lnSpc>
            </a:pPr>
            <a:r>
              <a:rPr lang="en" sz="2000"/>
              <a:t>                	     a Finance company;</a:t>
            </a:r>
            <a:endParaRPr sz="2000"/>
          </a:p>
          <a:p>
            <a:pPr>
              <a:lnSpc>
                <a:spcPct val="115000"/>
              </a:lnSpc>
            </a:pPr>
            <a:r>
              <a:rPr lang="en" sz="2000"/>
              <a:t>           	(b) Dividend Income;</a:t>
            </a:r>
            <a:endParaRPr sz="2000"/>
          </a:p>
          <a:p>
            <a:pPr>
              <a:lnSpc>
                <a:spcPct val="115000"/>
              </a:lnSpc>
            </a:pPr>
            <a:r>
              <a:rPr lang="en" sz="2000"/>
              <a:t>           	(c) Net gain/loss on sale of Investments ;</a:t>
            </a:r>
            <a:endParaRPr sz="2000"/>
          </a:p>
          <a:p>
            <a:pPr>
              <a:lnSpc>
                <a:spcPct val="115000"/>
              </a:lnSpc>
            </a:pPr>
            <a:r>
              <a:rPr lang="en" sz="2000"/>
              <a:t>           	(d) Other non-operating income  (net of expenses directly attributable to</a:t>
            </a:r>
            <a:endParaRPr sz="2000"/>
          </a:p>
          <a:p>
            <a:pPr>
              <a:lnSpc>
                <a:spcPct val="115000"/>
              </a:lnSpc>
            </a:pPr>
            <a:r>
              <a:rPr lang="en" sz="2000"/>
              <a:t>                    such income).</a:t>
            </a:r>
            <a:endParaRPr sz="2000"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133" y="430267"/>
            <a:ext cx="4120867" cy="497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/>
        </p:nvSpPr>
        <p:spPr>
          <a:xfrm>
            <a:off x="0" y="0"/>
            <a:ext cx="11732800" cy="64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267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</a:t>
            </a:r>
            <a:r>
              <a:rPr lang="en" sz="3600" b="1">
                <a:solidFill>
                  <a:srgbClr val="333F50"/>
                </a:solidFill>
              </a:rPr>
              <a:t>.  </a:t>
            </a:r>
            <a:r>
              <a:rPr lang="en" sz="4267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Additional Information</a:t>
            </a:r>
            <a:endParaRPr sz="3067" b="1">
              <a:solidFill>
                <a:srgbClr val="333F50"/>
              </a:solidFill>
            </a:endParaRPr>
          </a:p>
          <a:p>
            <a:pPr>
              <a:lnSpc>
                <a:spcPct val="115000"/>
              </a:lnSpc>
            </a:pPr>
            <a:r>
              <a:rPr lang="en" sz="2400"/>
              <a:t>       </a:t>
            </a:r>
            <a:r>
              <a:rPr lang="en" sz="2133">
                <a:latin typeface="Times New Roman"/>
                <a:ea typeface="Times New Roman"/>
                <a:cs typeface="Times New Roman"/>
                <a:sym typeface="Times New Roman"/>
              </a:rPr>
              <a:t>A Company shall disclose by way of notes additional information </a:t>
            </a:r>
            <a:endParaRPr sz="21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2133">
                <a:latin typeface="Times New Roman"/>
                <a:ea typeface="Times New Roman"/>
                <a:cs typeface="Times New Roman"/>
                <a:sym typeface="Times New Roman"/>
              </a:rPr>
              <a:t>       Regarding aggregate expenditure and income on the following items:—</a:t>
            </a:r>
            <a:endParaRPr sz="21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endParaRPr sz="17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1733" b="1"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(A) Employee Benefits Expense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>
              <a:lnSpc>
                <a:spcPct val="115000"/>
              </a:lnSpc>
            </a:pPr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(i) salaries and wages,</a:t>
            </a:r>
            <a:endParaRPr sz="17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        	(ii) contribution to provident and other funds</a:t>
            </a:r>
            <a:endParaRPr sz="17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        	(iii) expense on Employee Stock Option Scheme (ESOP) and  Employee Stock</a:t>
            </a:r>
            <a:endParaRPr sz="17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                Purchase Plan (ESPP)</a:t>
            </a:r>
            <a:endParaRPr sz="17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        	(iv) staff welfare expenses</a:t>
            </a:r>
            <a:endParaRPr sz="17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endParaRPr sz="17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933">
                <a:latin typeface="Times New Roman"/>
                <a:ea typeface="Times New Roman"/>
                <a:cs typeface="Times New Roman"/>
                <a:sym typeface="Times New Roman"/>
              </a:rPr>
              <a:t>                    </a:t>
            </a:r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733" b="1">
                <a:latin typeface="Times New Roman"/>
                <a:ea typeface="Times New Roman"/>
                <a:cs typeface="Times New Roman"/>
                <a:sym typeface="Times New Roman"/>
              </a:rPr>
              <a:t>B) Depreciation and amortization expense;</a:t>
            </a:r>
            <a:endParaRPr sz="1733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7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933">
                <a:latin typeface="Times New Roman"/>
                <a:ea typeface="Times New Roman"/>
                <a:cs typeface="Times New Roman"/>
                <a:sym typeface="Times New Roman"/>
              </a:rPr>
              <a:t>                    </a:t>
            </a:r>
            <a:r>
              <a:rPr lang="en" sz="933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33" b="1">
                <a:latin typeface="Times New Roman"/>
                <a:ea typeface="Times New Roman"/>
                <a:cs typeface="Times New Roman"/>
                <a:sym typeface="Times New Roman"/>
              </a:rPr>
              <a:t>(C) Any item of income or expenditure which exceeds one per cent. of the</a:t>
            </a:r>
            <a:endParaRPr sz="1733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733" b="1">
                <a:latin typeface="Times New Roman"/>
                <a:ea typeface="Times New Roman"/>
                <a:cs typeface="Times New Roman"/>
                <a:sym typeface="Times New Roman"/>
              </a:rPr>
              <a:t>         	revenue from operations or Rs.1,00,000, whichever is higher;</a:t>
            </a:r>
            <a:endParaRPr sz="1733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7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733" b="1">
                <a:latin typeface="Times New Roman"/>
                <a:ea typeface="Times New Roman"/>
                <a:cs typeface="Times New Roman"/>
                <a:sym typeface="Times New Roman"/>
              </a:rPr>
              <a:t>    (D) Interest Income;</a:t>
            </a:r>
            <a:endParaRPr sz="1733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733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733" b="1">
                <a:latin typeface="Times New Roman"/>
                <a:ea typeface="Times New Roman"/>
                <a:cs typeface="Times New Roman"/>
                <a:sym typeface="Times New Roman"/>
              </a:rPr>
              <a:t>         (E) Interest expense;</a:t>
            </a:r>
            <a:endParaRPr sz="1733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733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733" b="1">
                <a:latin typeface="Times New Roman"/>
                <a:ea typeface="Times New Roman"/>
                <a:cs typeface="Times New Roman"/>
                <a:sym typeface="Times New Roman"/>
              </a:rPr>
              <a:t>         (F) Dividend income;</a:t>
            </a:r>
            <a:endParaRPr sz="1733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467" b="1"/>
          </a:p>
          <a:p>
            <a:r>
              <a:rPr lang="en" sz="1467" b="1"/>
              <a:t>         </a:t>
            </a:r>
            <a:endParaRPr sz="1467" b="1"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601" y="1874501"/>
            <a:ext cx="3793167" cy="379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 l="11004" r="3357" b="5473"/>
          <a:stretch/>
        </p:blipFill>
        <p:spPr>
          <a:xfrm>
            <a:off x="2140967" y="0"/>
            <a:ext cx="75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159400" y="108867"/>
            <a:ext cx="18080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267" b="1">
                <a:latin typeface="Open Sans"/>
                <a:ea typeface="Open Sans"/>
                <a:cs typeface="Open Sans"/>
                <a:sym typeface="Open Sans"/>
              </a:rPr>
              <a:t>EXAMPLE :</a:t>
            </a:r>
            <a:endParaRPr sz="2267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/>
        </p:nvSpPr>
        <p:spPr>
          <a:xfrm>
            <a:off x="769300" y="248633"/>
            <a:ext cx="11244800" cy="4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72524" algn="just">
              <a:lnSpc>
                <a:spcPct val="115000"/>
              </a:lnSpc>
              <a:spcBef>
                <a:spcPts val="800"/>
              </a:spcBef>
            </a:pPr>
            <a:endParaRPr sz="4133" b="1" u="sng" dirty="0">
              <a:solidFill>
                <a:srgbClr val="333A1D"/>
              </a:solidFill>
            </a:endParaRPr>
          </a:p>
          <a:p>
            <a:pPr marL="609585" indent="-440256">
              <a:lnSpc>
                <a:spcPct val="115000"/>
              </a:lnSpc>
              <a:buSzPts val="1600"/>
              <a:buFont typeface="Times New Roman"/>
              <a:buAutoNum type="arabicPeriod"/>
            </a:pPr>
            <a:r>
              <a:rPr lang="en" sz="2267" dirty="0">
                <a:latin typeface="Times New Roman"/>
                <a:ea typeface="Times New Roman"/>
                <a:cs typeface="Times New Roman"/>
                <a:sym typeface="Times New Roman"/>
              </a:rPr>
              <a:t>The consolidated financial statements shall disclose the information as per the requirements specified in the applicable Accounting Standards including the following:</a:t>
            </a:r>
            <a:endParaRPr sz="22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>
              <a:lnSpc>
                <a:spcPct val="115000"/>
              </a:lnSpc>
            </a:pPr>
            <a:endParaRPr sz="22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609585">
              <a:lnSpc>
                <a:spcPct val="115000"/>
              </a:lnSpc>
            </a:pPr>
            <a:r>
              <a:rPr lang="en" sz="2267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267" i="1" dirty="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267" dirty="0">
                <a:latin typeface="Times New Roman"/>
                <a:ea typeface="Times New Roman"/>
                <a:cs typeface="Times New Roman"/>
                <a:sym typeface="Times New Roman"/>
              </a:rPr>
              <a:t>) Profit or loss attributable to “minority interest” and to owners of the parent in</a:t>
            </a:r>
            <a:endParaRPr sz="22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>
              <a:lnSpc>
                <a:spcPct val="115000"/>
              </a:lnSpc>
            </a:pPr>
            <a:r>
              <a:rPr lang="en" sz="2267" dirty="0">
                <a:latin typeface="Times New Roman"/>
                <a:ea typeface="Times New Roman"/>
                <a:cs typeface="Times New Roman"/>
                <a:sym typeface="Times New Roman"/>
              </a:rPr>
              <a:t>the statement of profit and loss shall be presented as allocation for the period.</a:t>
            </a:r>
            <a:endParaRPr sz="22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>
              <a:lnSpc>
                <a:spcPct val="115000"/>
              </a:lnSpc>
            </a:pPr>
            <a:r>
              <a:rPr lang="en" sz="2267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267" i="1" dirty="0"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r>
              <a:rPr lang="en" sz="2267" dirty="0">
                <a:latin typeface="Times New Roman"/>
                <a:ea typeface="Times New Roman"/>
                <a:cs typeface="Times New Roman"/>
                <a:sym typeface="Times New Roman"/>
              </a:rPr>
              <a:t>) “Minority interests” in the balance sheet within equity shall be presented.</a:t>
            </a:r>
            <a:endParaRPr sz="22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>
              <a:lnSpc>
                <a:spcPct val="115000"/>
              </a:lnSpc>
            </a:pPr>
            <a:endParaRPr sz="2667" dirty="0"/>
          </a:p>
          <a:p>
            <a:pPr marL="609585">
              <a:lnSpc>
                <a:spcPct val="115000"/>
              </a:lnSpc>
            </a:pPr>
            <a:endParaRPr sz="22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>
              <a:lnSpc>
                <a:spcPct val="115000"/>
              </a:lnSpc>
            </a:pPr>
            <a:endParaRPr sz="22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0" y="117000"/>
            <a:ext cx="12192000" cy="11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72524" algn="just">
              <a:lnSpc>
                <a:spcPct val="115000"/>
              </a:lnSpc>
              <a:spcBef>
                <a:spcPts val="800"/>
              </a:spcBef>
            </a:pPr>
            <a:r>
              <a:rPr lang="en" sz="4267" b="1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General Instructions for preparation of CFS</a:t>
            </a:r>
            <a:endParaRPr sz="2400" dirty="0"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066" y="3715167"/>
            <a:ext cx="4714269" cy="314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/>
        </p:nvSpPr>
        <p:spPr>
          <a:xfrm>
            <a:off x="0" y="1211033"/>
            <a:ext cx="1181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lnSpc>
                <a:spcPct val="115000"/>
              </a:lnSpc>
              <a:buSzPts val="1400"/>
              <a:buAutoNum type="arabicPeriod"/>
            </a:pPr>
            <a:r>
              <a:rPr lang="en" sz="2667"/>
              <a:t> </a:t>
            </a:r>
            <a:r>
              <a:rPr lang="en" sz="2267">
                <a:latin typeface="Times New Roman"/>
                <a:ea typeface="Times New Roman"/>
                <a:cs typeface="Times New Roman"/>
                <a:sym typeface="Times New Roman"/>
              </a:rPr>
              <a:t>All subsidiaries, associates and joint ventures (whether Indian or foreign) will be covered under consolidated financial statements.</a:t>
            </a:r>
            <a:endParaRPr sz="22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>
              <a:lnSpc>
                <a:spcPct val="115000"/>
              </a:lnSpc>
            </a:pPr>
            <a:endParaRPr sz="22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48722">
              <a:lnSpc>
                <a:spcPct val="115000"/>
              </a:lnSpc>
              <a:buSzPts val="1700"/>
              <a:buFont typeface="Times New Roman"/>
              <a:buAutoNum type="arabicPeriod"/>
            </a:pPr>
            <a:r>
              <a:rPr lang="en" sz="2267">
                <a:latin typeface="Times New Roman"/>
                <a:ea typeface="Times New Roman"/>
                <a:cs typeface="Times New Roman"/>
                <a:sym typeface="Times New Roman"/>
              </a:rPr>
              <a:t> An entity shall disclose the list of subsidiaries or associates or joint ventures which have not been consolidated in the consolidated financial statements along with the reasons</a:t>
            </a:r>
            <a:endParaRPr sz="22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>
              <a:lnSpc>
                <a:spcPct val="115000"/>
              </a:lnSpc>
            </a:pPr>
            <a:r>
              <a:rPr lang="en" sz="2267">
                <a:latin typeface="Times New Roman"/>
                <a:ea typeface="Times New Roman"/>
                <a:cs typeface="Times New Roman"/>
                <a:sym typeface="Times New Roman"/>
              </a:rPr>
              <a:t>of not consolidating.</a:t>
            </a:r>
            <a:endParaRPr sz="2400"/>
          </a:p>
        </p:txBody>
      </p:sp>
      <p:sp>
        <p:nvSpPr>
          <p:cNvPr id="227" name="Google Shape;227;p30"/>
          <p:cNvSpPr txBox="1"/>
          <p:nvPr/>
        </p:nvSpPr>
        <p:spPr>
          <a:xfrm>
            <a:off x="0" y="0"/>
            <a:ext cx="110752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72524" algn="just">
              <a:lnSpc>
                <a:spcPct val="115000"/>
              </a:lnSpc>
              <a:spcBef>
                <a:spcPts val="800"/>
              </a:spcBef>
            </a:pPr>
            <a:r>
              <a:rPr lang="en" sz="4267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Consolidated Financial Statements</a:t>
            </a:r>
            <a:endParaRPr sz="4267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1834" y="3580867"/>
            <a:ext cx="3128167" cy="3277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Schedule III</a:t>
            </a:r>
          </a:p>
        </p:txBody>
      </p:sp>
      <p:sp>
        <p:nvSpPr>
          <p:cNvPr id="1048601" name="Subtitle 4"/>
          <p:cNvSpPr>
            <a:spLocks noGrp="1"/>
          </p:cNvSpPr>
          <p:nvPr>
            <p:ph idx="1"/>
          </p:nvPr>
        </p:nvSpPr>
        <p:spPr/>
        <p:txBody>
          <a:bodyPr>
            <a:normAutofit fontScale="94444"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GENERAL INSTRUCTIONS FOR PREPARATION OF BALANCE SHEET AND STATEMENT OF PROFIT AND LOSS OF A COMPANY</a:t>
            </a:r>
          </a:p>
          <a:p>
            <a:endParaRPr lang="en-US" dirty="0"/>
          </a:p>
          <a:p>
            <a:r>
              <a:rPr lang="en-US" sz="2400" b="1" dirty="0">
                <a:solidFill>
                  <a:srgbClr val="FF0000"/>
                </a:solidFill>
              </a:rPr>
              <a:t>Balance sheet </a:t>
            </a:r>
            <a:r>
              <a:rPr lang="en-US" sz="2400" dirty="0"/>
              <a:t>- A balance sheet is a financial statement that reports a company's assets, liabilities and shareholders' equity at a specific point in time, and provides a basis for computing rates of return and evaluating its capital structure.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Profit and loss </a:t>
            </a:r>
            <a:r>
              <a:rPr lang="en-US" sz="2400" dirty="0"/>
              <a:t>- The profit and loss (P&amp;L) statement is a financial statement that summarizes the revenues, costs, and expenses incurred during a specified period, usually a fiscal quarter or year.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 rotWithShape="1">
          <a:blip r:embed="rId3">
            <a:alphaModFix/>
          </a:blip>
          <a:srcRect b="4461"/>
          <a:stretch/>
        </p:blipFill>
        <p:spPr>
          <a:xfrm>
            <a:off x="1114601" y="305867"/>
            <a:ext cx="10355028" cy="65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>
            <a:off x="3101233" y="-68033"/>
            <a:ext cx="783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b="1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Consolidated  Balance Sheet P Ltd and it is Subsidiary Q Ltd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197962" y="140100"/>
            <a:ext cx="11849493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267" b="1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Schedule III GENERAL INSTRUCTIONS</a:t>
            </a:r>
            <a:endParaRPr sz="4267" b="1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92231" y="1198152"/>
            <a:ext cx="7194442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Applicable for all FS from 1/4/2014</a:t>
            </a: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PART 1- BALANCE SHEET</a:t>
            </a: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PART II- PROFIT AND LOSS ACCOUNT</a:t>
            </a: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Supremacy given to </a:t>
            </a:r>
            <a:r>
              <a:rPr lang="en" sz="20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 AS and Companies Act 2013</a:t>
            </a:r>
            <a:endParaRPr sz="20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Cross referencing required for each item on the financial statements to NOTES and not to Schedules.</a:t>
            </a: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Format of Cash Flow Statement is not prescribed in Schedule III. It is governed by Ind AS on Cash Flow Statement</a:t>
            </a:r>
          </a:p>
          <a:p>
            <a:pPr>
              <a:lnSpc>
                <a:spcPct val="115000"/>
              </a:lnSpc>
            </a:pPr>
            <a:endParaRPr lang="en"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  <a:latin typeface="Times New Roman"/>
                <a:cs typeface="Times New Roman"/>
              </a:rPr>
              <a:t>There should be comparatives for the years. </a:t>
            </a:r>
          </a:p>
          <a:p>
            <a:pPr>
              <a:lnSpc>
                <a:spcPct val="115000"/>
              </a:lnSpc>
            </a:pPr>
            <a:endParaRPr lang="en"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532" y="2256204"/>
            <a:ext cx="3779200" cy="28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Balance Sheet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7324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3" descr="C:\Users\Dell\Downloads\WhatsApp Image 2020-11-16 at 8.37.36 PM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85740" y="58611"/>
            <a:ext cx="9230753" cy="64738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 descr="C:\Users\Dell\Downloads\WhatsApp Image 2020-11-16 at 8.38.00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4287"/>
            <a:ext cx="8254042" cy="64180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141401" y="-21100"/>
            <a:ext cx="11830639" cy="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667" b="1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Equity &amp; Liability classification</a:t>
            </a:r>
            <a:endParaRPr sz="933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1417367" y="2045573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Shareholders Fund</a:t>
            </a:r>
            <a:endParaRPr sz="2000" dirty="0"/>
          </a:p>
        </p:txBody>
      </p:sp>
      <p:sp>
        <p:nvSpPr>
          <p:cNvPr id="89" name="Google Shape;89;p16"/>
          <p:cNvSpPr/>
          <p:nvPr/>
        </p:nvSpPr>
        <p:spPr>
          <a:xfrm>
            <a:off x="1417367" y="2976367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Share Capital</a:t>
            </a:r>
            <a:endParaRPr sz="2000" dirty="0"/>
          </a:p>
        </p:txBody>
      </p:sp>
      <p:sp>
        <p:nvSpPr>
          <p:cNvPr id="90" name="Google Shape;90;p16"/>
          <p:cNvSpPr/>
          <p:nvPr/>
        </p:nvSpPr>
        <p:spPr>
          <a:xfrm>
            <a:off x="1417367" y="3920633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Reserve and Surplus</a:t>
            </a:r>
            <a:endParaRPr dirty="0"/>
          </a:p>
        </p:txBody>
      </p:sp>
      <p:sp>
        <p:nvSpPr>
          <p:cNvPr id="91" name="Google Shape;91;p16"/>
          <p:cNvSpPr/>
          <p:nvPr/>
        </p:nvSpPr>
        <p:spPr>
          <a:xfrm>
            <a:off x="1417367" y="4862767"/>
            <a:ext cx="1643600" cy="142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Money receIved against Share Warrants</a:t>
            </a:r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3790867" y="2249200"/>
            <a:ext cx="1643600" cy="142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Share Application Money Pending Allotment</a:t>
            </a:r>
            <a:endParaRPr dirty="0"/>
          </a:p>
        </p:txBody>
      </p:sp>
      <p:sp>
        <p:nvSpPr>
          <p:cNvPr id="93" name="Google Shape;93;p16"/>
          <p:cNvSpPr/>
          <p:nvPr/>
        </p:nvSpPr>
        <p:spPr>
          <a:xfrm>
            <a:off x="5959000" y="2083891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Non-Current Liabilities</a:t>
            </a:r>
            <a:endParaRPr dirty="0"/>
          </a:p>
        </p:txBody>
      </p:sp>
      <p:sp>
        <p:nvSpPr>
          <p:cNvPr id="94" name="Google Shape;94;p16"/>
          <p:cNvSpPr/>
          <p:nvPr/>
        </p:nvSpPr>
        <p:spPr>
          <a:xfrm>
            <a:off x="5959000" y="3028167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Long-Term Borrowings	</a:t>
            </a:r>
            <a:endParaRPr dirty="0"/>
          </a:p>
        </p:txBody>
      </p:sp>
      <p:sp>
        <p:nvSpPr>
          <p:cNvPr id="95" name="Google Shape;95;p16"/>
          <p:cNvSpPr/>
          <p:nvPr/>
        </p:nvSpPr>
        <p:spPr>
          <a:xfrm>
            <a:off x="5959000" y="3884867"/>
            <a:ext cx="1643600" cy="106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Deferred Tax Liabilities (Net)</a:t>
            </a:r>
            <a:endParaRPr dirty="0"/>
          </a:p>
        </p:txBody>
      </p:sp>
      <p:sp>
        <p:nvSpPr>
          <p:cNvPr id="96" name="Google Shape;96;p16"/>
          <p:cNvSpPr/>
          <p:nvPr/>
        </p:nvSpPr>
        <p:spPr>
          <a:xfrm>
            <a:off x="5959000" y="5108300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Other LT Liabilities </a:t>
            </a:r>
            <a:endParaRPr sz="2000" dirty="0"/>
          </a:p>
        </p:txBody>
      </p:sp>
      <p:sp>
        <p:nvSpPr>
          <p:cNvPr id="97" name="Google Shape;97;p16"/>
          <p:cNvSpPr/>
          <p:nvPr/>
        </p:nvSpPr>
        <p:spPr>
          <a:xfrm>
            <a:off x="7900300" y="2083891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Current Liabilities</a:t>
            </a:r>
            <a:endParaRPr sz="2400"/>
          </a:p>
        </p:txBody>
      </p:sp>
      <p:sp>
        <p:nvSpPr>
          <p:cNvPr id="98" name="Google Shape;98;p16"/>
          <p:cNvSpPr/>
          <p:nvPr/>
        </p:nvSpPr>
        <p:spPr>
          <a:xfrm>
            <a:off x="7900300" y="3028167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Short-Term Borrows</a:t>
            </a:r>
            <a:endParaRPr dirty="0"/>
          </a:p>
        </p:txBody>
      </p:sp>
      <p:sp>
        <p:nvSpPr>
          <p:cNvPr id="99" name="Google Shape;99;p16"/>
          <p:cNvSpPr/>
          <p:nvPr/>
        </p:nvSpPr>
        <p:spPr>
          <a:xfrm>
            <a:off x="7900300" y="3972433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Trade Payables</a:t>
            </a:r>
            <a:endParaRPr sz="2000" dirty="0"/>
          </a:p>
        </p:txBody>
      </p:sp>
      <p:sp>
        <p:nvSpPr>
          <p:cNvPr id="100" name="Google Shape;100;p16"/>
          <p:cNvSpPr/>
          <p:nvPr/>
        </p:nvSpPr>
        <p:spPr>
          <a:xfrm>
            <a:off x="7900300" y="4862767"/>
            <a:ext cx="1643600" cy="90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Other Current Liabilities</a:t>
            </a:r>
            <a:endParaRPr dirty="0"/>
          </a:p>
        </p:txBody>
      </p:sp>
      <p:sp>
        <p:nvSpPr>
          <p:cNvPr id="101" name="Google Shape;101;p16"/>
          <p:cNvSpPr/>
          <p:nvPr/>
        </p:nvSpPr>
        <p:spPr>
          <a:xfrm>
            <a:off x="3722567" y="1024467"/>
            <a:ext cx="24588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Equity and Liability Classification</a:t>
            </a:r>
            <a:endParaRPr sz="2000" dirty="0"/>
          </a:p>
        </p:txBody>
      </p:sp>
      <p:sp>
        <p:nvSpPr>
          <p:cNvPr id="102" name="Google Shape;102;p16"/>
          <p:cNvSpPr/>
          <p:nvPr/>
        </p:nvSpPr>
        <p:spPr>
          <a:xfrm>
            <a:off x="5959000" y="5998633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Long-term Provisions</a:t>
            </a:r>
            <a:endParaRPr sz="2000" dirty="0"/>
          </a:p>
        </p:txBody>
      </p:sp>
      <p:sp>
        <p:nvSpPr>
          <p:cNvPr id="103" name="Google Shape;103;p16"/>
          <p:cNvSpPr/>
          <p:nvPr/>
        </p:nvSpPr>
        <p:spPr>
          <a:xfrm>
            <a:off x="7900300" y="5928267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Short term Provisions</a:t>
            </a:r>
            <a:endParaRPr dirty="0"/>
          </a:p>
        </p:txBody>
      </p:sp>
      <p:cxnSp>
        <p:nvCxnSpPr>
          <p:cNvPr id="104" name="Google Shape;104;p16"/>
          <p:cNvCxnSpPr/>
          <p:nvPr/>
        </p:nvCxnSpPr>
        <p:spPr>
          <a:xfrm flipH="1">
            <a:off x="2960967" y="1381467"/>
            <a:ext cx="7616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6"/>
          <p:cNvCxnSpPr>
            <a:stCxn id="101" idx="2"/>
            <a:endCxn id="92" idx="0"/>
          </p:cNvCxnSpPr>
          <p:nvPr/>
        </p:nvCxnSpPr>
        <p:spPr>
          <a:xfrm flipH="1">
            <a:off x="4612767" y="1738467"/>
            <a:ext cx="339200" cy="5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6"/>
          <p:cNvCxnSpPr>
            <a:stCxn id="101" idx="3"/>
            <a:endCxn id="93" idx="0"/>
          </p:cNvCxnSpPr>
          <p:nvPr/>
        </p:nvCxnSpPr>
        <p:spPr>
          <a:xfrm>
            <a:off x="6181367" y="1381467"/>
            <a:ext cx="599600" cy="7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6"/>
          <p:cNvCxnSpPr>
            <a:stCxn id="101" idx="3"/>
            <a:endCxn id="97" idx="0"/>
          </p:cNvCxnSpPr>
          <p:nvPr/>
        </p:nvCxnSpPr>
        <p:spPr>
          <a:xfrm>
            <a:off x="6181367" y="1381467"/>
            <a:ext cx="2540800" cy="7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2400" y="2795976"/>
            <a:ext cx="3409600" cy="3066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120400" y="88321"/>
            <a:ext cx="11951200" cy="75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sz="4000" b="1" dirty="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&amp; NON CURRENT CLASSIFICATION</a:t>
            </a: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liability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shall be classified as current when it satisfies any of the following criteria:—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it is expected to be settled in the company’s normal operating cycle;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it is held primarily for the purpose of being traded;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it is due to be settled within twelve months after the reporting date; or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the company does not have an unconditional right to defer settlement of the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liability for at least twelve months after the reporting date. Terms of a liability that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could, at the option of the counterparty, result in its settlement by the issue of equity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instruments do not affect its classification.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914400" marR="0" algn="l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All other liabilities shall be classified as non-current.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609585"/>
            <a:endParaRPr sz="1467" dirty="0"/>
          </a:p>
          <a:p>
            <a:r>
              <a:rPr lang="en" sz="1467" dirty="0"/>
              <a:t> </a:t>
            </a:r>
            <a:endParaRPr sz="1467" dirty="0"/>
          </a:p>
          <a:p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94633" y="107400"/>
            <a:ext cx="7760800" cy="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sz="4267" b="1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ASSET CLASSIFICATION</a:t>
            </a:r>
            <a:endParaRPr sz="4267" b="1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600"/>
              </a:spcBef>
            </a:pPr>
            <a:endParaRPr sz="4267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9156833" y="2196024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Current assets</a:t>
            </a:r>
            <a:endParaRPr sz="2000" dirty="0"/>
          </a:p>
        </p:txBody>
      </p:sp>
      <p:sp>
        <p:nvSpPr>
          <p:cNvPr id="115" name="Google Shape;115;p17"/>
          <p:cNvSpPr/>
          <p:nvPr/>
        </p:nvSpPr>
        <p:spPr>
          <a:xfrm>
            <a:off x="9126933" y="3058533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Current investments</a:t>
            </a:r>
            <a:endParaRPr sz="2000" dirty="0"/>
          </a:p>
        </p:txBody>
      </p:sp>
      <p:sp>
        <p:nvSpPr>
          <p:cNvPr id="116" name="Google Shape;116;p17"/>
          <p:cNvSpPr/>
          <p:nvPr/>
        </p:nvSpPr>
        <p:spPr>
          <a:xfrm>
            <a:off x="9126933" y="4002800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Inventories</a:t>
            </a:r>
            <a:endParaRPr sz="2000" dirty="0"/>
          </a:p>
        </p:txBody>
      </p:sp>
      <p:sp>
        <p:nvSpPr>
          <p:cNvPr id="117" name="Google Shape;117;p17"/>
          <p:cNvSpPr/>
          <p:nvPr/>
        </p:nvSpPr>
        <p:spPr>
          <a:xfrm>
            <a:off x="9126933" y="4893133"/>
            <a:ext cx="1643600" cy="90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Trade receivable</a:t>
            </a:r>
            <a:endParaRPr sz="2000" dirty="0"/>
          </a:p>
        </p:txBody>
      </p:sp>
      <p:sp>
        <p:nvSpPr>
          <p:cNvPr id="118" name="Google Shape;118;p17"/>
          <p:cNvSpPr/>
          <p:nvPr/>
        </p:nvSpPr>
        <p:spPr>
          <a:xfrm>
            <a:off x="9126933" y="5958633"/>
            <a:ext cx="1726800" cy="81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Cash &amp; Cash Equivalents</a:t>
            </a:r>
            <a:endParaRPr sz="2000" dirty="0"/>
          </a:p>
        </p:txBody>
      </p:sp>
      <p:cxnSp>
        <p:nvCxnSpPr>
          <p:cNvPr id="119" name="Google Shape;119;p17"/>
          <p:cNvCxnSpPr>
            <a:stCxn id="120" idx="3"/>
            <a:endCxn id="114" idx="0"/>
          </p:cNvCxnSpPr>
          <p:nvPr/>
        </p:nvCxnSpPr>
        <p:spPr>
          <a:xfrm>
            <a:off x="8390700" y="1760400"/>
            <a:ext cx="1588000" cy="4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7"/>
          <p:cNvSpPr/>
          <p:nvPr/>
        </p:nvSpPr>
        <p:spPr>
          <a:xfrm>
            <a:off x="6747100" y="1403400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ASSETS</a:t>
            </a:r>
            <a:endParaRPr sz="2400"/>
          </a:p>
        </p:txBody>
      </p:sp>
      <p:sp>
        <p:nvSpPr>
          <p:cNvPr id="121" name="Google Shape;121;p17"/>
          <p:cNvSpPr/>
          <p:nvPr/>
        </p:nvSpPr>
        <p:spPr>
          <a:xfrm>
            <a:off x="3846100" y="2493731"/>
            <a:ext cx="1643600" cy="56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Non current assets</a:t>
            </a:r>
            <a:endParaRPr sz="2000" dirty="0"/>
          </a:p>
        </p:txBody>
      </p:sp>
      <p:sp>
        <p:nvSpPr>
          <p:cNvPr id="122" name="Google Shape;122;p17"/>
          <p:cNvSpPr/>
          <p:nvPr/>
        </p:nvSpPr>
        <p:spPr>
          <a:xfrm>
            <a:off x="3846100" y="3241000"/>
            <a:ext cx="1643600" cy="56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Fixed Assets</a:t>
            </a:r>
            <a:endParaRPr sz="2000" dirty="0"/>
          </a:p>
        </p:txBody>
      </p:sp>
      <p:sp>
        <p:nvSpPr>
          <p:cNvPr id="123" name="Google Shape;123;p17"/>
          <p:cNvSpPr/>
          <p:nvPr/>
        </p:nvSpPr>
        <p:spPr>
          <a:xfrm>
            <a:off x="3846100" y="3988267"/>
            <a:ext cx="1643600" cy="56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Non-current investment</a:t>
            </a:r>
            <a:endParaRPr sz="2000" dirty="0"/>
          </a:p>
        </p:txBody>
      </p:sp>
      <p:sp>
        <p:nvSpPr>
          <p:cNvPr id="124" name="Google Shape;124;p17"/>
          <p:cNvSpPr/>
          <p:nvPr/>
        </p:nvSpPr>
        <p:spPr>
          <a:xfrm>
            <a:off x="3749500" y="4735517"/>
            <a:ext cx="18368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Deferred Tax asset(net)</a:t>
            </a:r>
            <a:endParaRPr sz="2000" dirty="0"/>
          </a:p>
        </p:txBody>
      </p:sp>
      <p:sp>
        <p:nvSpPr>
          <p:cNvPr id="125" name="Google Shape;125;p17"/>
          <p:cNvSpPr/>
          <p:nvPr/>
        </p:nvSpPr>
        <p:spPr>
          <a:xfrm>
            <a:off x="3846100" y="5632000"/>
            <a:ext cx="1643600" cy="71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LT loans &amp; advance</a:t>
            </a:r>
            <a:endParaRPr sz="2000" dirty="0"/>
          </a:p>
        </p:txBody>
      </p:sp>
      <p:sp>
        <p:nvSpPr>
          <p:cNvPr id="126" name="Google Shape;126;p17"/>
          <p:cNvSpPr/>
          <p:nvPr/>
        </p:nvSpPr>
        <p:spPr>
          <a:xfrm>
            <a:off x="6723533" y="2760867"/>
            <a:ext cx="2061600" cy="40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Tangible assets</a:t>
            </a:r>
            <a:endParaRPr sz="2000" dirty="0"/>
          </a:p>
        </p:txBody>
      </p:sp>
      <p:sp>
        <p:nvSpPr>
          <p:cNvPr id="127" name="Google Shape;127;p17"/>
          <p:cNvSpPr/>
          <p:nvPr/>
        </p:nvSpPr>
        <p:spPr>
          <a:xfrm>
            <a:off x="6723533" y="3437967"/>
            <a:ext cx="2061600" cy="40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/>
              <a:t>Intangible assets</a:t>
            </a:r>
            <a:endParaRPr sz="2000" dirty="0"/>
          </a:p>
        </p:txBody>
      </p:sp>
      <p:cxnSp>
        <p:nvCxnSpPr>
          <p:cNvPr id="128" name="Google Shape;128;p17"/>
          <p:cNvCxnSpPr>
            <a:endCxn id="126" idx="1"/>
          </p:cNvCxnSpPr>
          <p:nvPr/>
        </p:nvCxnSpPr>
        <p:spPr>
          <a:xfrm>
            <a:off x="5489533" y="2776267"/>
            <a:ext cx="1234000" cy="1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>
            <a:stCxn id="121" idx="3"/>
            <a:endCxn id="127" idx="1"/>
          </p:cNvCxnSpPr>
          <p:nvPr/>
        </p:nvCxnSpPr>
        <p:spPr>
          <a:xfrm>
            <a:off x="5489700" y="2776131"/>
            <a:ext cx="12340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>
            <a:stCxn id="120" idx="1"/>
            <a:endCxn id="121" idx="0"/>
          </p:cNvCxnSpPr>
          <p:nvPr/>
        </p:nvCxnSpPr>
        <p:spPr>
          <a:xfrm flipH="1">
            <a:off x="4667900" y="1760400"/>
            <a:ext cx="2079200" cy="7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8233" y="2634850"/>
            <a:ext cx="3434701" cy="30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1095</Words>
  <Application>Microsoft Office PowerPoint</Application>
  <PresentationFormat>Widescreen</PresentationFormat>
  <Paragraphs>148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Open Sans</vt:lpstr>
      <vt:lpstr>PT Sans Narrow</vt:lpstr>
      <vt:lpstr>Roboto</vt:lpstr>
      <vt:lpstr>Times New Roman</vt:lpstr>
      <vt:lpstr>Office Theme</vt:lpstr>
      <vt:lpstr> Schedule III Of Companies Act-2013 </vt:lpstr>
      <vt:lpstr>Schedule III</vt:lpstr>
      <vt:lpstr>PowerPoint Presentation</vt:lpstr>
      <vt:lpstr>Balance 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Profit and loss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Schedule III Of Companies Act-2013</dc:title>
  <dc:creator>Sakshi Kukreja</dc:creator>
  <cp:lastModifiedBy>Sakshi Kukreja</cp:lastModifiedBy>
  <cp:revision>5</cp:revision>
  <dcterms:created xsi:type="dcterms:W3CDTF">2021-01-18T11:38:05Z</dcterms:created>
  <dcterms:modified xsi:type="dcterms:W3CDTF">2021-01-18T12:16:19Z</dcterms:modified>
</cp:coreProperties>
</file>